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4" r:id="rId2"/>
    <p:sldId id="337" r:id="rId3"/>
    <p:sldId id="336" r:id="rId4"/>
    <p:sldId id="371" r:id="rId5"/>
    <p:sldId id="348" r:id="rId6"/>
    <p:sldId id="338" r:id="rId7"/>
    <p:sldId id="355" r:id="rId8"/>
    <p:sldId id="356" r:id="rId9"/>
    <p:sldId id="353" r:id="rId10"/>
    <p:sldId id="357" r:id="rId11"/>
    <p:sldId id="360" r:id="rId12"/>
    <p:sldId id="361" r:id="rId13"/>
    <p:sldId id="370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73" r:id="rId22"/>
    <p:sldId id="372" r:id="rId23"/>
    <p:sldId id="377" r:id="rId24"/>
    <p:sldId id="376" r:id="rId25"/>
    <p:sldId id="375" r:id="rId26"/>
    <p:sldId id="321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6" autoAdjust="0"/>
    <p:restoredTop sz="94660"/>
  </p:normalViewPr>
  <p:slideViewPr>
    <p:cSldViewPr snapToGrid="0">
      <p:cViewPr>
        <p:scale>
          <a:sx n="120" d="100"/>
          <a:sy n="120" d="100"/>
        </p:scale>
        <p:origin x="395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EF36D-5392-494B-8EE5-0C71957C4DB3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01B75-A381-417A-9029-7C47C305C0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03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5616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22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052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5892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586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9773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95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779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8383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56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2512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7365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7781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348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524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94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871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49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6653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06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8557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25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50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35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C6BB0-53A1-2096-99E6-F3054E1BA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C7FDAC-36AC-FC75-84B6-C8F2D115F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5071D8-8588-96DD-BCE6-33673FB9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E0C4AB-CDF4-FC40-87A5-ECFF1F7B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6C278C-FDD1-8483-E3C6-9C0AABB4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1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DE54D-9283-5D61-A774-6A9D9908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F2E804-FEB0-6388-79BF-06B35264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64573-71B6-C728-3CAD-C3259F60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29249F-54DA-43DE-8A94-66E1B389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5639AF-E411-3F23-DB9D-7DB0F024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84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05A9B7-988F-E99D-CADD-19DA1D1CB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7D1CAC-2FFD-3D8D-F781-B65D2315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322D54-B6A1-5ED2-4799-7F7D02BB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51985D-92B7-B969-2298-AB57B843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01663-81BD-589F-88AC-4854846F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186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52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74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AD9FF-E562-7383-BD9E-67B6B494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4FF59-3DEB-09F5-195A-80053FAD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A3C69-C3D6-9C11-23E5-6296D2B4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BA1D0-3F43-0702-4123-4B29CE34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B9ACA2-C919-F52E-E57E-782C155F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5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13654-7CED-2C2C-70DE-97ADF11D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FAC15-6F85-1E60-4FBC-60B8C78D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39F3CF-6418-B608-CDDD-6B9D342E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4292F-0C41-F881-A4A1-85CA3CD7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5EE224-07BD-058E-FB2D-C6C5DA9C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5B25E-274F-8772-73CC-4CB887D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44636-214C-8E24-4BCD-EEDCBC3CD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B0F7EB-C9F1-E09B-9A1A-13B4B5566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531A51-C6F6-E46C-63D0-238CACD9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B9F526-C331-8680-E5A5-013A7881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035D3F-5F49-A3D0-6216-A6F3DE95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5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1D64C-D7F0-B7B1-B463-0B8AEAC0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CEB5F7-D558-C668-2495-513182EF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7F86F9-D7A0-8A87-10F6-6DBB6741B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A32509-F129-E5DE-D2FC-4A36C7AFC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40919F-AF50-169B-7624-3E480ED8D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3EAF31-4B88-7920-B3DD-B4AB3217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7279AB-895B-B6FF-9656-0CCF400E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F74FDE-D548-1A31-46FD-495D28AA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3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434C1-CC6F-6B39-CA25-86136F2D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E93B24-7409-E405-0201-0EE5D1D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9752C1-7ABA-39B4-EC36-D0ECE07B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E9350A-804C-459D-FF38-CA4F01C5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46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860EC6-1855-BFA7-A4C4-2B02157E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31DB46-931D-4BA9-5596-FE1969B3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882A1-DB5D-CE51-88E7-206868FC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8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B3B44-0533-9784-7CBA-192EFFEF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A82B12-3446-B26F-7781-16868F32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28104-2331-311B-C001-731E1F0A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30E211-0C22-05A6-8E72-D027E085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989A64-C6E1-D04F-C3C4-5BC472CD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5D034-F123-C890-6DEB-AF35C38D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69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41CF-F0E1-40E8-9EC0-C2A4F39D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474C83-D652-6013-788A-E0BFD2D4F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C129BC-4C8F-EE7A-9DCB-F05A63CDF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5848E-60D9-BFDA-1080-5C1E4DBE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F32E82-1814-609B-2F2B-BF184458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FE8DB2-CE29-80C3-DE70-C22F0FA8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6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487CF-4105-7365-B13F-73CE1DD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9AC118-8A41-184C-0AE1-798BE4F6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F7889-B520-AEA7-CC75-9E3CD0FDB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C241-C68E-4C29-AD68-C987DF4AC64A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8ECE64-EBF6-ED66-32B8-B12D5C37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B90CE8-8A6E-C326-E3E3-1FF468F70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2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0.wdp"/><Relationship Id="rId5" Type="http://schemas.openxmlformats.org/officeDocument/2006/relationships/image" Target="../media/image12.png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5" Type="http://schemas.openxmlformats.org/officeDocument/2006/relationships/image" Target="../media/image13.png"/><Relationship Id="rId4" Type="http://schemas.microsoft.com/office/2007/relationships/hdphoto" Target="../media/hdphoto1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4.wdp"/><Relationship Id="rId5" Type="http://schemas.openxmlformats.org/officeDocument/2006/relationships/image" Target="../media/image14.png"/><Relationship Id="rId4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9.wdp"/><Relationship Id="rId5" Type="http://schemas.openxmlformats.org/officeDocument/2006/relationships/image" Target="../media/image17.png"/><Relationship Id="rId4" Type="http://schemas.microsoft.com/office/2007/relationships/hdphoto" Target="../media/hdphoto1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800597" y="-533400"/>
            <a:ext cx="2590801" cy="12192001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5308" r="36158" b="40926"/>
          <a:stretch>
            <a:fillRect/>
          </a:stretch>
        </p:blipFill>
        <p:spPr>
          <a:xfrm>
            <a:off x="5777610" y="0"/>
            <a:ext cx="6414390" cy="42672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83634" y="106841"/>
            <a:ext cx="50723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0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Проектирование корпоративной информационной системы для предприятия «ВАН маркет»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E487F-1BF9-C199-AD76-E523864CD9E1}"/>
              </a:ext>
            </a:extLst>
          </p:cNvPr>
          <p:cNvSpPr txBox="1"/>
          <p:nvPr/>
        </p:nvSpPr>
        <p:spPr>
          <a:xfrm>
            <a:off x="724970" y="4823937"/>
            <a:ext cx="5935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Студенты группы Б9121-09.03.03 ПИЭ</a:t>
            </a:r>
          </a:p>
          <a:p>
            <a:endParaRPr lang="ru-RU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Соломоненко Алексей Александрович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Туровец Владислав Юрьевич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Киптилов Никита Сергеевич</a:t>
            </a:r>
          </a:p>
        </p:txBody>
      </p:sp>
      <p:pic>
        <p:nvPicPr>
          <p:cNvPr id="7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09566BD7-6276-0942-A1F1-975C90B1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935" y="5196534"/>
            <a:ext cx="1179095" cy="732133"/>
          </a:xfrm>
          <a:prstGeom prst="rect">
            <a:avLst/>
          </a:prstGeom>
          <a:noFill/>
        </p:spPr>
      </p:pic>
      <p:pic>
        <p:nvPicPr>
          <p:cNvPr id="8" name="Рисунок 24">
            <a:extLst>
              <a:ext uri="{FF2B5EF4-FFF2-40B4-BE49-F238E27FC236}">
                <a16:creationId xmlns:a16="http://schemas.microsoft.com/office/drawing/2014/main" id="{C5755F16-DCE0-7C44-8700-F052DA2068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5308" r="36158" b="40926"/>
          <a:stretch>
            <a:fillRect/>
          </a:stretch>
        </p:blipFill>
        <p:spPr>
          <a:xfrm>
            <a:off x="5777608" y="-7465"/>
            <a:ext cx="641439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процесса «Административная деятельность»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AS-IS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1927346" y="6182213"/>
            <a:ext cx="78379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процесса «Административная деятельность» </a:t>
            </a:r>
            <a:r>
              <a:rPr lang="en-US" sz="1600" dirty="0">
                <a:latin typeface="Montserrat" panose="00000500000000000000" pitchFamily="2" charset="-52"/>
              </a:rPr>
              <a:t>AS-IS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3FA9F-408A-3141-9C33-0A05770E3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" t="15457" r="1205" b="8986"/>
          <a:stretch/>
        </p:blipFill>
        <p:spPr>
          <a:xfrm>
            <a:off x="1527815" y="962613"/>
            <a:ext cx="9136370" cy="4992900"/>
          </a:xfrm>
          <a:prstGeom prst="rect">
            <a:avLst/>
          </a:prstGeom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5E61B815-BE36-0849-B4D2-ED533497677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8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Контекстная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DFD 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AS-IS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2906495" y="6069670"/>
            <a:ext cx="580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Контекстная </a:t>
            </a:r>
            <a:r>
              <a:rPr lang="en-US" sz="1600" dirty="0">
                <a:latin typeface="Montserrat" panose="00000500000000000000" pitchFamily="2" charset="-52"/>
              </a:rPr>
              <a:t>DFD </a:t>
            </a:r>
            <a:r>
              <a:rPr lang="ru-RU" sz="1600" dirty="0">
                <a:latin typeface="Montserrat" panose="00000500000000000000" pitchFamily="2" charset="-52"/>
              </a:rPr>
              <a:t>диаграмма </a:t>
            </a:r>
            <a:r>
              <a:rPr lang="en-US" sz="1600" dirty="0">
                <a:latin typeface="Montserrat" panose="00000500000000000000" pitchFamily="2" charset="-52"/>
              </a:rPr>
              <a:t>AS-IS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A9D79-3E97-3E4B-915F-B635F0452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3" t="14638" r="610" b="8261"/>
          <a:stretch/>
        </p:blipFill>
        <p:spPr>
          <a:xfrm>
            <a:off x="1621734" y="949511"/>
            <a:ext cx="8948531" cy="4958978"/>
          </a:xfrm>
          <a:prstGeom prst="rect">
            <a:avLst/>
          </a:prstGeom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216A6137-D9B9-B447-B6D9-AF0E79F5CB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97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контекстной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DFD 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диаграммы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AS-IS</a:t>
            </a:r>
            <a:endParaRPr lang="ru-RU"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1457739" y="5834369"/>
            <a:ext cx="927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контекстной </a:t>
            </a:r>
            <a:r>
              <a:rPr lang="en-US" sz="1600" dirty="0">
                <a:latin typeface="Montserrat" panose="00000500000000000000" pitchFamily="2" charset="-52"/>
              </a:rPr>
              <a:t>DFD </a:t>
            </a:r>
            <a:r>
              <a:rPr lang="ru-RU" sz="1600" dirty="0">
                <a:latin typeface="Montserrat" panose="00000500000000000000" pitchFamily="2" charset="-52"/>
              </a:rPr>
              <a:t>диаграммы </a:t>
            </a:r>
            <a:r>
              <a:rPr lang="en-US" sz="1600" dirty="0">
                <a:latin typeface="Montserrat" panose="00000500000000000000" pitchFamily="2" charset="-52"/>
              </a:rPr>
              <a:t>AS-IS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42845-E6E5-8649-B838-117E8FDC9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3" t="15073" r="975" b="9275"/>
          <a:stretch/>
        </p:blipFill>
        <p:spPr>
          <a:xfrm>
            <a:off x="1706217" y="971903"/>
            <a:ext cx="8779565" cy="4808954"/>
          </a:xfrm>
          <a:prstGeom prst="rect">
            <a:avLst/>
          </a:prstGeom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6F1727BF-E1E3-1F42-B2D0-62A663DFC7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37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12803" y="280754"/>
            <a:ext cx="1216639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Решаемая проб</a:t>
            </a:r>
            <a:r>
              <a:rPr lang="ru" sz="2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лема</a:t>
            </a:r>
            <a:endParaRPr lang="ru"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B34A813F-E5DA-51D9-A34A-49853E79985B}"/>
              </a:ext>
            </a:extLst>
          </p:cNvPr>
          <p:cNvSpPr txBox="1"/>
          <p:nvPr/>
        </p:nvSpPr>
        <p:spPr>
          <a:xfrm>
            <a:off x="298807" y="908375"/>
            <a:ext cx="11594386" cy="523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Разрозненные системы замедляют работу и дублируют данные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Отсутствие единой базы затрудняет контроль и синхронизацию процессов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Неэффективное управление логистикой, финансами и товарными запасами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Задержки в обновлении данных между подразделениями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Ошибки в учете из-за ручного переноса данных между системами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Сложность анализа и формирования отчетности из-за разрозненности данных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Высокие затраты на поддержку множества отдельных систем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Отсутствие централизованного инструмента для стратегического управления</a:t>
            </a:r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73309C53-2E6B-B14E-A5C7-4BDA3F66A8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88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19136" y="136731"/>
            <a:ext cx="1216006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Контекстная диаграмма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TO-BE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2372139" y="6115573"/>
            <a:ext cx="7447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Контекстная диаграмма </a:t>
            </a:r>
            <a:r>
              <a:rPr lang="en-US" sz="1600" dirty="0">
                <a:latin typeface="Montserrat" panose="00000500000000000000" pitchFamily="2" charset="-52"/>
              </a:rPr>
              <a:t>TO-BE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5DF40-DB35-5A48-86AE-2819BE423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" t="15072" r="1020" b="8406"/>
          <a:stretch/>
        </p:blipFill>
        <p:spPr>
          <a:xfrm>
            <a:off x="1452770" y="856466"/>
            <a:ext cx="9286460" cy="5145068"/>
          </a:xfrm>
          <a:prstGeom prst="rect">
            <a:avLst/>
          </a:prstGeom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A8DDF070-0725-3A46-8DDF-A81D8DF766E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12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контекстной диаграммы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TO-BE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2541103" y="6071713"/>
            <a:ext cx="710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контекстной диаграммы </a:t>
            </a:r>
            <a:r>
              <a:rPr lang="en-US" sz="1600" dirty="0">
                <a:latin typeface="Montserrat" panose="00000500000000000000" pitchFamily="2" charset="-52"/>
              </a:rPr>
              <a:t>TO-BE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D01BB-EE2F-E24E-BF8A-7B3B011B3A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" t="579" r="1035" b="6860"/>
          <a:stretch/>
        </p:blipFill>
        <p:spPr>
          <a:xfrm>
            <a:off x="2179933" y="786287"/>
            <a:ext cx="7832134" cy="4406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FF364-28DE-3C47-8DB4-9A08B6BAEE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9" t="579" r="1112" b="8695"/>
          <a:stretch/>
        </p:blipFill>
        <p:spPr>
          <a:xfrm>
            <a:off x="1390413" y="786287"/>
            <a:ext cx="9411173" cy="5241566"/>
          </a:xfrm>
          <a:prstGeom prst="rect">
            <a:avLst/>
          </a:prstGeom>
        </p:spPr>
      </p:pic>
      <p:pic>
        <p:nvPicPr>
          <p:cNvPr id="9" name="Google Shape;209;p30">
            <a:extLst>
              <a:ext uri="{FF2B5EF4-FFF2-40B4-BE49-F238E27FC236}">
                <a16:creationId xmlns:a16="http://schemas.microsoft.com/office/drawing/2014/main" id="{8A1D2209-2167-CD45-BBD7-CFA5A960661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809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процесса «Коммерческая деятельность»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771937" y="6075255"/>
            <a:ext cx="10648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процесса «Коммерческая деятельность»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3FA9F-408A-3141-9C33-0A05770E3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" t="15457" r="1205" b="8986"/>
          <a:stretch/>
        </p:blipFill>
        <p:spPr>
          <a:xfrm>
            <a:off x="2177001" y="1057250"/>
            <a:ext cx="7837997" cy="4283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32009-E62A-7D4F-B9A3-EF1638E3AA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7" t="13914" r="1291" b="8840"/>
          <a:stretch/>
        </p:blipFill>
        <p:spPr>
          <a:xfrm>
            <a:off x="1659857" y="955323"/>
            <a:ext cx="8872284" cy="4941408"/>
          </a:xfrm>
          <a:prstGeom prst="rect">
            <a:avLst/>
          </a:prstGeom>
        </p:spPr>
      </p:pic>
      <p:pic>
        <p:nvPicPr>
          <p:cNvPr id="9" name="Google Shape;209;p30">
            <a:extLst>
              <a:ext uri="{FF2B5EF4-FFF2-40B4-BE49-F238E27FC236}">
                <a16:creationId xmlns:a16="http://schemas.microsoft.com/office/drawing/2014/main" id="{911EB536-A691-C84E-9B66-8718A7FEF31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868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процесса «Коммерческая деятельность»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1229136" y="6028914"/>
            <a:ext cx="9733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процесса «Коммерческая деятельность»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DF50B-360F-4841-A315-2C8F0B10E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2" t="13333" r="1400" b="8695"/>
          <a:stretch/>
        </p:blipFill>
        <p:spPr>
          <a:xfrm>
            <a:off x="2254513" y="1054469"/>
            <a:ext cx="7682973" cy="4283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F931B0-6887-2C4B-87CC-670071C979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" t="14058" r="1423" b="8985"/>
          <a:stretch/>
        </p:blipFill>
        <p:spPr>
          <a:xfrm>
            <a:off x="1737913" y="1054469"/>
            <a:ext cx="8716169" cy="4801126"/>
          </a:xfrm>
          <a:prstGeom prst="rect">
            <a:avLst/>
          </a:prstGeom>
        </p:spPr>
      </p:pic>
      <p:pic>
        <p:nvPicPr>
          <p:cNvPr id="9" name="Google Shape;209;p30">
            <a:extLst>
              <a:ext uri="{FF2B5EF4-FFF2-40B4-BE49-F238E27FC236}">
                <a16:creationId xmlns:a16="http://schemas.microsoft.com/office/drawing/2014/main" id="{D6F7604F-8B38-B74B-AC0C-E8C7EC70439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345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процесса «Коммерческая деятельность»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1586947" y="6094998"/>
            <a:ext cx="901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процесса «Коммерческая деятельность»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3FA9F-408A-3141-9C33-0A05770E3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" t="15457" r="1205" b="8986"/>
          <a:stretch/>
        </p:blipFill>
        <p:spPr>
          <a:xfrm>
            <a:off x="1927345" y="1060030"/>
            <a:ext cx="7837997" cy="4283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6B408-55D5-394C-ACB4-C5B75BAEDD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5" t="13333" r="1523" b="8986"/>
          <a:stretch/>
        </p:blipFill>
        <p:spPr>
          <a:xfrm>
            <a:off x="1574946" y="920424"/>
            <a:ext cx="9042106" cy="5017152"/>
          </a:xfrm>
          <a:prstGeom prst="rect">
            <a:avLst/>
          </a:prstGeom>
        </p:spPr>
      </p:pic>
      <p:pic>
        <p:nvPicPr>
          <p:cNvPr id="9" name="Google Shape;209;p30">
            <a:extLst>
              <a:ext uri="{FF2B5EF4-FFF2-40B4-BE49-F238E27FC236}">
                <a16:creationId xmlns:a16="http://schemas.microsoft.com/office/drawing/2014/main" id="{AD2A4D25-3002-3A45-BF51-13046AE5616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32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Контекстная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DFD 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TO-BE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2362200" y="6115573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Контекстная </a:t>
            </a:r>
            <a:r>
              <a:rPr lang="en-US" sz="1600" dirty="0">
                <a:latin typeface="Montserrat" panose="00000500000000000000" pitchFamily="2" charset="-52"/>
              </a:rPr>
              <a:t>DFD </a:t>
            </a:r>
            <a:r>
              <a:rPr lang="ru-RU" sz="1600" dirty="0">
                <a:latin typeface="Montserrat" panose="00000500000000000000" pitchFamily="2" charset="-52"/>
              </a:rPr>
              <a:t>диаграмма </a:t>
            </a:r>
            <a:r>
              <a:rPr lang="en-US" sz="1600" dirty="0">
                <a:latin typeface="Montserrat" panose="00000500000000000000" pitchFamily="2" charset="-52"/>
              </a:rPr>
              <a:t>TO-BE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19B9A-96AD-4846-BA05-E3E667F9B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" t="15150" r="942" b="8986"/>
          <a:stretch/>
        </p:blipFill>
        <p:spPr>
          <a:xfrm>
            <a:off x="1528488" y="914920"/>
            <a:ext cx="9135024" cy="5028159"/>
          </a:xfrm>
          <a:prstGeom prst="rect">
            <a:avLst/>
          </a:prstGeom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8D18792D-C9DA-4A4B-AE83-3736905B06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31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5" y="191307"/>
            <a:ext cx="1219200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Характеристика предприятия </a:t>
            </a:r>
            <a:r>
              <a:rPr lang="ru-RU" sz="24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«ВАН маркет»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8FD435-A619-658B-9770-BB20910CB451}"/>
              </a:ext>
            </a:extLst>
          </p:cNvPr>
          <p:cNvSpPr txBox="1"/>
          <p:nvPr/>
        </p:nvSpPr>
        <p:spPr>
          <a:xfrm>
            <a:off x="1377348" y="1343814"/>
            <a:ext cx="9437299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Основана в 2012 году, сеть из 28 магазинов по всему дальнему востоку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Ассортимент: продукты, бытовая химия, товары для дома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Собственное производство полуфабрикатов и кондитерских изделий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Оборот 150 млн</a:t>
            </a:r>
            <a:r>
              <a:rPr lang="en-US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$</a:t>
            </a:r>
            <a:endParaRPr lang="ru-RU" sz="24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3000 сотрудников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Централизованное управление продажами, логистикой, финансами</a:t>
            </a:r>
          </a:p>
        </p:txBody>
      </p:sp>
      <p:pic>
        <p:nvPicPr>
          <p:cNvPr id="7" name="Google Shape;209;p30">
            <a:extLst>
              <a:ext uri="{FF2B5EF4-FFF2-40B4-BE49-F238E27FC236}">
                <a16:creationId xmlns:a16="http://schemas.microsoft.com/office/drawing/2014/main" id="{A05E06F9-F699-1C4F-B3DB-613F510524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083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контекстной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DFD 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диаграммы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TO-BE</a:t>
            </a:r>
            <a:endParaRPr lang="ru-RU"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2640496" y="6107952"/>
            <a:ext cx="6911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контекстной </a:t>
            </a:r>
            <a:r>
              <a:rPr lang="en-US" sz="1600" dirty="0">
                <a:latin typeface="Montserrat" panose="00000500000000000000" pitchFamily="2" charset="-52"/>
              </a:rPr>
              <a:t>DFD </a:t>
            </a:r>
            <a:r>
              <a:rPr lang="ru-RU" sz="1600" dirty="0">
                <a:latin typeface="Montserrat" panose="00000500000000000000" pitchFamily="2" charset="-52"/>
              </a:rPr>
              <a:t>диаграммы </a:t>
            </a:r>
            <a:r>
              <a:rPr lang="en-US" sz="1600" dirty="0">
                <a:latin typeface="Montserrat" panose="00000500000000000000" pitchFamily="2" charset="-52"/>
              </a:rPr>
              <a:t>TO-BE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3FA9F-408A-3141-9C33-0A05770E3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" t="15457" r="1205" b="8986"/>
          <a:stretch/>
        </p:blipFill>
        <p:spPr>
          <a:xfrm>
            <a:off x="1927345" y="1060030"/>
            <a:ext cx="7837997" cy="4283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BDD17-FF50-074B-9565-8C3702141B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90" r="754" b="10870"/>
          <a:stretch/>
        </p:blipFill>
        <p:spPr>
          <a:xfrm>
            <a:off x="1173392" y="698320"/>
            <a:ext cx="9845216" cy="5350283"/>
          </a:xfrm>
          <a:prstGeom prst="rect">
            <a:avLst/>
          </a:prstGeom>
        </p:spPr>
      </p:pic>
      <p:pic>
        <p:nvPicPr>
          <p:cNvPr id="9" name="Google Shape;209;p30">
            <a:extLst>
              <a:ext uri="{FF2B5EF4-FFF2-40B4-BE49-F238E27FC236}">
                <a16:creationId xmlns:a16="http://schemas.microsoft.com/office/drawing/2014/main" id="{2B8235B9-1D0D-964C-95A8-29E235F8AF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70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12803" y="280754"/>
            <a:ext cx="1216639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Выбор и обоснование стандарта КИС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9" name="Google Shape;209;p30">
            <a:extLst>
              <a:ext uri="{FF2B5EF4-FFF2-40B4-BE49-F238E27FC236}">
                <a16:creationId xmlns:a16="http://schemas.microsoft.com/office/drawing/2014/main" id="{275339EF-78DF-8B4B-825B-FBF1F2B7AD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F911E3-2DF4-CE40-9753-BF181C857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194938"/>
              </p:ext>
            </p:extLst>
          </p:nvPr>
        </p:nvGraphicFramePr>
        <p:xfrm>
          <a:off x="391138" y="1073181"/>
          <a:ext cx="11224288" cy="47118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58048">
                  <a:extLst>
                    <a:ext uri="{9D8B030D-6E8A-4147-A177-3AD203B41FA5}">
                      <a16:colId xmlns:a16="http://schemas.microsoft.com/office/drawing/2014/main" val="2866891427"/>
                    </a:ext>
                  </a:extLst>
                </a:gridCol>
                <a:gridCol w="1288279">
                  <a:extLst>
                    <a:ext uri="{9D8B030D-6E8A-4147-A177-3AD203B41FA5}">
                      <a16:colId xmlns:a16="http://schemas.microsoft.com/office/drawing/2014/main" val="3848663771"/>
                    </a:ext>
                  </a:extLst>
                </a:gridCol>
                <a:gridCol w="1863269">
                  <a:extLst>
                    <a:ext uri="{9D8B030D-6E8A-4147-A177-3AD203B41FA5}">
                      <a16:colId xmlns:a16="http://schemas.microsoft.com/office/drawing/2014/main" val="780977701"/>
                    </a:ext>
                  </a:extLst>
                </a:gridCol>
                <a:gridCol w="1476154">
                  <a:extLst>
                    <a:ext uri="{9D8B030D-6E8A-4147-A177-3AD203B41FA5}">
                      <a16:colId xmlns:a16="http://schemas.microsoft.com/office/drawing/2014/main" val="4185710468"/>
                    </a:ext>
                  </a:extLst>
                </a:gridCol>
                <a:gridCol w="1713947">
                  <a:extLst>
                    <a:ext uri="{9D8B030D-6E8A-4147-A177-3AD203B41FA5}">
                      <a16:colId xmlns:a16="http://schemas.microsoft.com/office/drawing/2014/main" val="2141757045"/>
                    </a:ext>
                  </a:extLst>
                </a:gridCol>
                <a:gridCol w="1524591">
                  <a:extLst>
                    <a:ext uri="{9D8B030D-6E8A-4147-A177-3AD203B41FA5}">
                      <a16:colId xmlns:a16="http://schemas.microsoft.com/office/drawing/2014/main" val="4070594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Критерии оценки</a:t>
                      </a:r>
                      <a:endParaRPr lang="en-US" sz="1800" b="0" kern="100" dirty="0"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latin typeface="Helvetica" pitchFamily="2" charset="0"/>
                        </a:rPr>
                        <a:t>1С </a:t>
                      </a:r>
                      <a:r>
                        <a:rPr lang="en-US" sz="1800" b="0" dirty="0">
                          <a:latin typeface="Helvetica" pitchFamily="2" charset="0"/>
                        </a:rPr>
                        <a:t>ERP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latin typeface="Helvetica" pitchFamily="2" charset="0"/>
                        </a:rPr>
                        <a:t>Галактика </a:t>
                      </a:r>
                      <a:r>
                        <a:rPr lang="en-US" sz="1800" b="0" dirty="0">
                          <a:latin typeface="Helvetica" pitchFamily="2" charset="0"/>
                        </a:rPr>
                        <a:t>ERP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latin typeface="Helvetica" pitchFamily="2" charset="0"/>
                        </a:rPr>
                        <a:t>Монолит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IT-Enterprise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latin typeface="Helvetica" pitchFamily="2" charset="0"/>
                        </a:rPr>
                        <a:t>Парус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2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Наличие облачной версии</a:t>
                      </a:r>
                      <a:endParaRPr lang="en-US" sz="1800" b="0" kern="1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effectLst/>
                          <a:latin typeface="Montserrat" panose="00000500000000000000" pitchFamily="2" charset="-52"/>
                          <a:ea typeface="Times New Roman" panose="02020603050405020304" pitchFamily="18" charset="0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84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Удобство для пользователей</a:t>
                      </a:r>
                      <a:endParaRPr lang="en-US" sz="1800" b="0" kern="1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Автоматизация бизнес-процессов</a:t>
                      </a:r>
                      <a:endParaRPr lang="en-US" sz="1800" b="0" kern="1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5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Масштабируемость</a:t>
                      </a:r>
                      <a:endParaRPr lang="en-US" sz="1800" b="0" kern="1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12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Функциональность</a:t>
                      </a:r>
                      <a:endParaRPr lang="en-US" sz="1800" b="0" kern="1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57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Поддержка и документация</a:t>
                      </a:r>
                      <a:endParaRPr lang="en-US" sz="1800" b="0" kern="1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88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Простота интеграции</a:t>
                      </a:r>
                      <a:endParaRPr lang="en-US" sz="1800" b="0" kern="1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89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Стоимость лицензии и внедрения</a:t>
                      </a:r>
                      <a:endParaRPr lang="en-US" sz="1800" b="0" kern="1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295131"/>
                  </a:ext>
                </a:extLst>
              </a:tr>
              <a:tr h="389034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ru-RU" sz="1800" b="0" kern="1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Гибкость и кастомизация</a:t>
                      </a:r>
                      <a:endParaRPr lang="en-US" sz="1800" b="0" kern="1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Times New Roman" panose="02020603050405020304" pitchFamily="18" charset="0"/>
                          <a:cs typeface="+mn-cs"/>
                        </a:rPr>
                        <a:t>✅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435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66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" y="280754"/>
            <a:ext cx="1219200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Оперативный план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54511F-8F88-2745-B589-B3F53B023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44538"/>
              </p:ext>
            </p:extLst>
          </p:nvPr>
        </p:nvGraphicFramePr>
        <p:xfrm>
          <a:off x="1268005" y="860595"/>
          <a:ext cx="9655989" cy="5862618"/>
        </p:xfrm>
        <a:graphic>
          <a:graphicData uri="http://schemas.openxmlformats.org/drawingml/2006/table">
            <a:tbl>
              <a:tblPr/>
              <a:tblGrid>
                <a:gridCol w="7753372">
                  <a:extLst>
                    <a:ext uri="{9D8B030D-6E8A-4147-A177-3AD203B41FA5}">
                      <a16:colId xmlns:a16="http://schemas.microsoft.com/office/drawing/2014/main" val="241798559"/>
                    </a:ext>
                  </a:extLst>
                </a:gridCol>
                <a:gridCol w="1902617">
                  <a:extLst>
                    <a:ext uri="{9D8B030D-6E8A-4147-A177-3AD203B41FA5}">
                      <a16:colId xmlns:a16="http://schemas.microsoft.com/office/drawing/2014/main" val="4215145878"/>
                    </a:ext>
                  </a:extLst>
                </a:gridCol>
              </a:tblGrid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Название задачи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Длительность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4896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Внедрение КИС на предприятии "ВАН маркет"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69556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Инициация проекта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796104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Определение целей и задач проекта.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день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13359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Формирование команды проекта.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день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632404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Формирование описания предприятия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643853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Согласование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424524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Планирование проекта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828818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Анализ существующих бизнес-процессов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99980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Построение диаграммы потоков данных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702809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Определение требований к функционалу будущей системы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00780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Составление стратегического плана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60719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Сравнение доступных решений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3944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Построение моделей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TO-BE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443463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Составление операционного плана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79391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Согласование проекта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36857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Выполнение проекта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878769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Закупка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ERP-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системы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день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65028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Закупка оборудования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день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32903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Настройка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ERP-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системы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388029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Интеграция модулей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93131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Тестирование системы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739165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Миграция данных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937726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Обучение пользователей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867533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Завершение проекта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077718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Запуск системы в эксплуатацию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день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956985"/>
                  </a:ext>
                </a:extLst>
              </a:tr>
              <a:tr h="1963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Мониторинг и поддержка системы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дней</a:t>
                      </a:r>
                    </a:p>
                  </a:txBody>
                  <a:tcPr marL="3774" marR="3774" marT="3774" marB="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2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001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" y="280754"/>
            <a:ext cx="1219200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Схема задач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26A0E8-96FB-364C-85AB-E40480F44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7769"/>
            <a:ext cx="12192000" cy="40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53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" y="280754"/>
            <a:ext cx="1219200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План затрат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D95A7-4EA6-D84F-8B12-73C85C6B1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72" y="908375"/>
            <a:ext cx="4500856" cy="57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84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5294807" y="280754"/>
            <a:ext cx="160238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Выводы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B34A813F-E5DA-51D9-A34A-49853E79985B}"/>
              </a:ext>
            </a:extLst>
          </p:cNvPr>
          <p:cNvSpPr txBox="1"/>
          <p:nvPr/>
        </p:nvSpPr>
        <p:spPr>
          <a:xfrm>
            <a:off x="275576" y="1043747"/>
            <a:ext cx="11594386" cy="48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Замена системы на 1</a:t>
            </a:r>
            <a:r>
              <a:rPr lang="en-US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C ERP</a:t>
            </a:r>
            <a:endParaRPr lang="ru-RU" sz="2300" dirty="0"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Полная автоматизация и интеграция бизнес-процессов</a:t>
            </a:r>
            <a:endParaRPr lang="en-US" sz="2300" dirty="0"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Устранение дублирования данных и ускорение принятие решений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Снижение операционных затрат за счёт 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Увеличение скорости обработки данных и повышение точности учёта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Полное соответствие российскому законодательству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Интеграция с финансовыми системами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Обучение персонала и адаптация сотрудников к новой системе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Общий бюджет проекта – 60 млн рублей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Создание технологически продвинутой, эффективной и масштабируемой сети</a:t>
            </a:r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12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2">
            <a:extLst>
              <a:ext uri="{FF2B5EF4-FFF2-40B4-BE49-F238E27FC236}">
                <a16:creationId xmlns:a16="http://schemas.microsoft.com/office/drawing/2014/main" id="{8F258A99-6C9A-A24B-88BD-020E8BA23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2" cy="68580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Roboto" pitchFamily="2" charset="0"/>
                <a:sym typeface="Calibri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955351" y="193527"/>
            <a:ext cx="399754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Миссия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2230131" y="1997854"/>
            <a:ext cx="7731738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Качественные товары по доступным ценам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Широкий ассортимент  продукции</a:t>
            </a:r>
            <a:endParaRPr lang="ru-RU" sz="24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Комфортные условия покупок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Удобство и доступность для клиентов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Высокие стандарты качества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Удовлетворения потребностей клиентов</a:t>
            </a:r>
            <a:endParaRPr lang="ru-RU" sz="2400" dirty="0"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24139D8E-8693-264E-AEAB-45CD8D5706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80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955351" y="193527"/>
            <a:ext cx="399754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Стратегия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161;p17">
            <a:extLst>
              <a:ext uri="{FF2B5EF4-FFF2-40B4-BE49-F238E27FC236}">
                <a16:creationId xmlns:a16="http://schemas.microsoft.com/office/drawing/2014/main" id="{DD5BA1F2-2DC2-4B6C-9380-866670FC302D}"/>
              </a:ext>
            </a:extLst>
          </p:cNvPr>
          <p:cNvSpPr txBox="1"/>
          <p:nvPr/>
        </p:nvSpPr>
        <p:spPr>
          <a:xfrm>
            <a:off x="797169" y="1551578"/>
            <a:ext cx="10597662" cy="37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+9 магазинов к концу года, 50+ точек за 3-5 лет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Выход за пределы Приморского края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15 000 товаров к 2026 году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Производство 150 </a:t>
            </a: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полуфабрикатов, 50 кондитерских изделий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Н</a:t>
            </a: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овые экологически чистые и локальные продукты.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Внедрение новой </a:t>
            </a:r>
            <a:r>
              <a:rPr lang="en-US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ERP-</a:t>
            </a: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системы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" panose="00000500000000000000" pitchFamily="2" charset="-52"/>
                <a:ea typeface="Times New Roman" panose="02020603050405020304" pitchFamily="18" charset="0"/>
              </a:rPr>
              <a:t>Автоматизация логистики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Снижение расходов через цифровые технологии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7" name="Google Shape;209;p30">
            <a:extLst>
              <a:ext uri="{FF2B5EF4-FFF2-40B4-BE49-F238E27FC236}">
                <a16:creationId xmlns:a16="http://schemas.microsoft.com/office/drawing/2014/main" id="{5CA52013-8C20-E145-A94E-B1A7968C7E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73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981536" y="142262"/>
            <a:ext cx="422891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Организационная структура предприятия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2908843" y="6003760"/>
            <a:ext cx="637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Организационная структура «ВАН маркет»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20C68-FB77-7641-B1FE-B7DD0E7C4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4" y="1142475"/>
            <a:ext cx="10241051" cy="4749472"/>
          </a:xfrm>
          <a:prstGeom prst="rect">
            <a:avLst/>
          </a:prstGeom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709A737D-CDBF-354D-9B36-BBDFBC820D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2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19136" y="136731"/>
            <a:ext cx="1216006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Контекстная диаграмма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AS-</a:t>
            </a:r>
            <a:r>
              <a:rPr lang="en-US" sz="2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IS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2511287" y="6072318"/>
            <a:ext cx="7169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Контекстная диаграмма </a:t>
            </a:r>
            <a:r>
              <a:rPr lang="en-US" sz="1600" dirty="0">
                <a:latin typeface="Montserrat" panose="00000500000000000000" pitchFamily="2" charset="-52"/>
              </a:rPr>
              <a:t>AS-IS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DC488-84C6-F04B-82AC-47657DD8C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" t="15217" r="1295" b="8551"/>
          <a:stretch/>
        </p:blipFill>
        <p:spPr>
          <a:xfrm>
            <a:off x="1388165" y="733954"/>
            <a:ext cx="9415669" cy="5213308"/>
          </a:xfrm>
          <a:prstGeom prst="rect">
            <a:avLst/>
          </a:prstGeom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C2929229-B8CE-304B-90F9-C9FC290EA4D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864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контекстной диаграммы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AS-</a:t>
            </a:r>
            <a:r>
              <a:rPr lang="en-US" sz="2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IS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3266661" y="6121483"/>
            <a:ext cx="5658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контекстной диаграммы </a:t>
            </a:r>
            <a:r>
              <a:rPr lang="en-US" sz="1600" dirty="0">
                <a:latin typeface="Montserrat" panose="00000500000000000000" pitchFamily="2" charset="-52"/>
              </a:rPr>
              <a:t>AS-IS</a:t>
            </a:r>
            <a:endParaRPr lang="ru-RU" sz="1600" dirty="0">
              <a:latin typeface="Montserrat" panose="00000500000000000000" pitchFamily="2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D01BB-EE2F-E24E-BF8A-7B3B011B3A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" t="579" r="1035" b="7532"/>
          <a:stretch/>
        </p:blipFill>
        <p:spPr>
          <a:xfrm>
            <a:off x="1355065" y="757860"/>
            <a:ext cx="9481869" cy="5296461"/>
          </a:xfrm>
          <a:prstGeom prst="rect">
            <a:avLst/>
          </a:prstGeom>
        </p:spPr>
      </p:pic>
      <p:pic>
        <p:nvPicPr>
          <p:cNvPr id="9" name="Google Shape;209;p30">
            <a:extLst>
              <a:ext uri="{FF2B5EF4-FFF2-40B4-BE49-F238E27FC236}">
                <a16:creationId xmlns:a16="http://schemas.microsoft.com/office/drawing/2014/main" id="{69EBEE2D-9F3E-6F4E-9E84-08B208DC5E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169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процесса «Коммерческая деятельность»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AS-IS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722241" y="6182213"/>
            <a:ext cx="10747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процесса «Коммерческая деятельность» </a:t>
            </a:r>
            <a:r>
              <a:rPr lang="en-US" sz="1600" dirty="0">
                <a:latin typeface="Montserrat" panose="00000500000000000000" pitchFamily="2" charset="-52"/>
              </a:rPr>
              <a:t>AS-IS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3FA9F-408A-3141-9C33-0A05770E3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" t="15457" r="1205" b="8986"/>
          <a:stretch/>
        </p:blipFill>
        <p:spPr>
          <a:xfrm>
            <a:off x="1561645" y="962613"/>
            <a:ext cx="9068709" cy="4955924"/>
          </a:xfrm>
          <a:prstGeom prst="rect">
            <a:avLst/>
          </a:prstGeom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468D06C7-0555-5947-B230-D48F82747A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6332" y="136731"/>
            <a:ext cx="121856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Декомпозиция процесса «Финансовая деятельность»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AS-IS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36E34-7E0E-1452-0442-26F9BBFA399F}"/>
              </a:ext>
            </a:extLst>
          </p:cNvPr>
          <p:cNvSpPr txBox="1"/>
          <p:nvPr/>
        </p:nvSpPr>
        <p:spPr>
          <a:xfrm>
            <a:off x="642728" y="6115573"/>
            <a:ext cx="10906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Декомпозиция процесса «Финансовая деятельность» </a:t>
            </a:r>
            <a:r>
              <a:rPr lang="en-US" sz="1600" dirty="0">
                <a:latin typeface="Montserrat" panose="00000500000000000000" pitchFamily="2" charset="-52"/>
              </a:rPr>
              <a:t>AS-IS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DF50B-360F-4841-A315-2C8F0B10E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2" t="13333" r="1400" b="8695"/>
          <a:stretch/>
        </p:blipFill>
        <p:spPr>
          <a:xfrm>
            <a:off x="1631006" y="967713"/>
            <a:ext cx="8929986" cy="4978583"/>
          </a:xfrm>
          <a:prstGeom prst="rect">
            <a:avLst/>
          </a:prstGeom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B4FEC951-8407-2645-9A3A-A04C7AD3C96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5335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834</Words>
  <Application>Microsoft Macintosh PowerPoint</Application>
  <PresentationFormat>Widescreen</PresentationFormat>
  <Paragraphs>276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Helvetica Neue</vt:lpstr>
      <vt:lpstr>Montserrat</vt:lpstr>
      <vt:lpstr>Roboto</vt:lpstr>
      <vt:lpstr>Roboto Light</vt:lpstr>
      <vt:lpstr>Segoe UI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Киптилов Никита Сергеевич</dc:creator>
  <cp:lastModifiedBy>Microsoft Office User</cp:lastModifiedBy>
  <cp:revision>31</cp:revision>
  <dcterms:created xsi:type="dcterms:W3CDTF">2023-06-23T08:24:06Z</dcterms:created>
  <dcterms:modified xsi:type="dcterms:W3CDTF">2025-01-27T09:19:48Z</dcterms:modified>
</cp:coreProperties>
</file>